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5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D2740BF-4CDD-4328-8BD3-F01AD14455ED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03083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920" cy="4108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"/>
          <p:cNvSpPr/>
          <p:nvPr/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3"/>
          <p:cNvSpPr/>
          <p:nvPr/>
        </p:nvSpPr>
        <p:spPr>
          <a:xfrm>
            <a:off x="1143000" y="685800"/>
            <a:ext cx="4565520" cy="34225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920" cy="42019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圖片 4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圖片 4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圖片 8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圖片 8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圖片 12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2" name="圖片 12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/>
          <p:nvPr/>
        </p:nvPicPr>
        <p:blipFill>
          <a:blip r:embed="rId14"/>
          <a:stretch/>
        </p:blipFill>
        <p:spPr>
          <a:xfrm>
            <a:off x="0" y="333360"/>
            <a:ext cx="9137520" cy="6113160"/>
          </a:xfrm>
          <a:prstGeom prst="rect">
            <a:avLst/>
          </a:prstGeom>
          <a:ln>
            <a:noFill/>
          </a:ln>
        </p:spPr>
      </p:pic>
      <p:sp>
        <p:nvSpPr>
          <p:cNvPr id="10" name="CustomShape 1" hidden="1"/>
          <p:cNvSpPr/>
          <p:nvPr/>
        </p:nvSpPr>
        <p:spPr>
          <a:xfrm>
            <a:off x="0" y="907920"/>
            <a:ext cx="9137520" cy="594360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4"/>
          <p:cNvPicPr/>
          <p:nvPr/>
        </p:nvPicPr>
        <p:blipFill>
          <a:blip r:embed="rId15"/>
          <a:srcRect b="95443"/>
          <a:stretch/>
        </p:blipFill>
        <p:spPr>
          <a:xfrm>
            <a:off x="0" y="0"/>
            <a:ext cx="9137520" cy="326880"/>
          </a:xfrm>
          <a:prstGeom prst="rect">
            <a:avLst/>
          </a:prstGeom>
          <a:ln>
            <a:noFill/>
          </a:ln>
        </p:spPr>
      </p:pic>
      <p:pic>
        <p:nvPicPr>
          <p:cNvPr id="3" name="Picture 5"/>
          <p:cNvPicPr/>
          <p:nvPr/>
        </p:nvPicPr>
        <p:blipFill>
          <a:blip r:embed="rId15"/>
          <a:srcRect t="83307" b="10807"/>
          <a:stretch/>
        </p:blipFill>
        <p:spPr>
          <a:xfrm>
            <a:off x="0" y="6453360"/>
            <a:ext cx="9137520" cy="425160"/>
          </a:xfrm>
          <a:prstGeom prst="rect">
            <a:avLst/>
          </a:prstGeom>
          <a:ln>
            <a:noFill/>
          </a:ln>
        </p:spPr>
      </p:pic>
      <p:pic>
        <p:nvPicPr>
          <p:cNvPr id="4" name="Picture 2"/>
          <p:cNvPicPr/>
          <p:nvPr/>
        </p:nvPicPr>
        <p:blipFill>
          <a:blip r:embed="rId14"/>
          <a:stretch/>
        </p:blipFill>
        <p:spPr>
          <a:xfrm>
            <a:off x="0" y="333360"/>
            <a:ext cx="9137520" cy="6113160"/>
          </a:xfrm>
          <a:prstGeom prst="rect">
            <a:avLst/>
          </a:prstGeom>
          <a:ln>
            <a:noFill/>
          </a:ln>
        </p:spPr>
      </p:pic>
      <p:pic>
        <p:nvPicPr>
          <p:cNvPr id="5" name="Picture 3"/>
          <p:cNvPicPr/>
          <p:nvPr/>
        </p:nvPicPr>
        <p:blipFill>
          <a:blip r:embed="rId15"/>
          <a:srcRect b="95443"/>
          <a:stretch/>
        </p:blipFill>
        <p:spPr>
          <a:xfrm>
            <a:off x="0" y="0"/>
            <a:ext cx="9137520" cy="326880"/>
          </a:xfrm>
          <a:prstGeom prst="rect">
            <a:avLst/>
          </a:prstGeom>
          <a:ln>
            <a:noFill/>
          </a:ln>
        </p:spPr>
      </p:pic>
      <p:pic>
        <p:nvPicPr>
          <p:cNvPr id="6" name="Picture 4"/>
          <p:cNvPicPr/>
          <p:nvPr/>
        </p:nvPicPr>
        <p:blipFill>
          <a:blip r:embed="rId15"/>
          <a:srcRect t="83307" b="10807"/>
          <a:stretch/>
        </p:blipFill>
        <p:spPr>
          <a:xfrm>
            <a:off x="0" y="6453360"/>
            <a:ext cx="9137520" cy="42516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/>
          <p:cNvPicPr/>
          <p:nvPr/>
        </p:nvPicPr>
        <p:blipFill>
          <a:blip r:embed="rId14"/>
          <a:stretch/>
        </p:blipFill>
        <p:spPr>
          <a:xfrm>
            <a:off x="0" y="333360"/>
            <a:ext cx="9137520" cy="61131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0" y="907920"/>
            <a:ext cx="9137520" cy="594360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" name="Picture 4"/>
          <p:cNvPicPr/>
          <p:nvPr/>
        </p:nvPicPr>
        <p:blipFill>
          <a:blip r:embed="rId15"/>
          <a:srcRect b="95443"/>
          <a:stretch/>
        </p:blipFill>
        <p:spPr>
          <a:xfrm>
            <a:off x="0" y="0"/>
            <a:ext cx="9137520" cy="326880"/>
          </a:xfrm>
          <a:prstGeom prst="rect">
            <a:avLst/>
          </a:prstGeom>
          <a:ln>
            <a:noFill/>
          </a:ln>
        </p:spPr>
      </p:pic>
      <p:pic>
        <p:nvPicPr>
          <p:cNvPr id="46" name="Picture 5"/>
          <p:cNvPicPr/>
          <p:nvPr/>
        </p:nvPicPr>
        <p:blipFill>
          <a:blip r:embed="rId15"/>
          <a:srcRect t="83307" b="10807"/>
          <a:stretch/>
        </p:blipFill>
        <p:spPr>
          <a:xfrm>
            <a:off x="0" y="6453360"/>
            <a:ext cx="9137520" cy="42516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/>
          <p:nvPr/>
        </p:nvPicPr>
        <p:blipFill>
          <a:blip r:embed="rId14"/>
          <a:stretch/>
        </p:blipFill>
        <p:spPr>
          <a:xfrm>
            <a:off x="0" y="333360"/>
            <a:ext cx="9137520" cy="61131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907920"/>
            <a:ext cx="9137520" cy="594360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" name="Picture 4"/>
          <p:cNvPicPr/>
          <p:nvPr/>
        </p:nvPicPr>
        <p:blipFill>
          <a:blip r:embed="rId15"/>
          <a:srcRect b="95443"/>
          <a:stretch/>
        </p:blipFill>
        <p:spPr>
          <a:xfrm>
            <a:off x="0" y="0"/>
            <a:ext cx="9137520" cy="326880"/>
          </a:xfrm>
          <a:prstGeom prst="rect">
            <a:avLst/>
          </a:prstGeom>
          <a:ln>
            <a:noFill/>
          </a:ln>
        </p:spPr>
      </p:pic>
      <p:pic>
        <p:nvPicPr>
          <p:cNvPr id="86" name="Picture 5"/>
          <p:cNvPicPr/>
          <p:nvPr/>
        </p:nvPicPr>
        <p:blipFill>
          <a:blip r:embed="rId15"/>
          <a:srcRect t="83307" b="10807"/>
          <a:stretch/>
        </p:blipFill>
        <p:spPr>
          <a:xfrm>
            <a:off x="0" y="6453360"/>
            <a:ext cx="9137520" cy="42516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rcprince1236/Android_Volley_tutorial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in.gururu.tw/2013/09/Volley-HTTP-Library-for-Android.html" TargetMode="External"/><Relationship Id="rId2" Type="http://schemas.openxmlformats.org/officeDocument/2006/relationships/hyperlink" Target="https://blog.ccjeng.com/2015/08/Android-Volley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code.tutsplus.com/tutorials/an-introduction-to-volley--cms-23800" TargetMode="External"/><Relationship Id="rId5" Type="http://schemas.openxmlformats.org/officeDocument/2006/relationships/hyperlink" Target="http://www.ewdna.com/2012/02/javaarray-to-string-string-to-array.html" TargetMode="External"/><Relationship Id="rId4" Type="http://schemas.openxmlformats.org/officeDocument/2006/relationships/hyperlink" Target="http://stackoverflow.com/questions/13562429/how-many-ways-to-convert-bitmap-to-string-and-vice-vers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eveloper.android.com/about/versions/marshmallow/android-6.0-changes.html#behavior-apache-http-client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tutsplus.com/tutorials/an-introduction-to-volley--cms-2380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16000" y="2349360"/>
            <a:ext cx="7553160" cy="146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 PHP from MySQL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574040" y="5734080"/>
            <a:ext cx="1188360" cy="57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Arc Chang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2016/08/17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Read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PHP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圖片 154"/>
          <p:cNvPicPr/>
          <p:nvPr/>
        </p:nvPicPr>
        <p:blipFill>
          <a:blip r:embed="rId2"/>
          <a:srcRect l="8552" t="7835" r="35488" b="21019"/>
          <a:stretch/>
        </p:blipFill>
        <p:spPr>
          <a:xfrm>
            <a:off x="1371600" y="1554480"/>
            <a:ext cx="6300720" cy="450252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5577840" y="118872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read_employee.php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971640" y="532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圖片 157"/>
          <p:cNvPicPr/>
          <p:nvPr/>
        </p:nvPicPr>
        <p:blipFill>
          <a:blip r:embed="rId2"/>
          <a:srcRect l="12528" t="13927" r="32480" b="6029"/>
          <a:stretch/>
        </p:blipFill>
        <p:spPr>
          <a:xfrm>
            <a:off x="1371600" y="914760"/>
            <a:ext cx="6674400" cy="546048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6420240" y="5907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ReadData.java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043640" y="928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圖片 159"/>
          <p:cNvPicPr/>
          <p:nvPr/>
        </p:nvPicPr>
        <p:blipFill>
          <a:blip r:embed="rId2"/>
          <a:stretch/>
        </p:blipFill>
        <p:spPr>
          <a:xfrm>
            <a:off x="1645920" y="1463040"/>
            <a:ext cx="2519280" cy="447984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1738080" y="4023360"/>
            <a:ext cx="2284200" cy="273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Line 3"/>
          <p:cNvSpPr/>
          <p:nvPr/>
        </p:nvSpPr>
        <p:spPr>
          <a:xfrm>
            <a:off x="4202280" y="4170240"/>
            <a:ext cx="1034280" cy="360"/>
          </a:xfrm>
          <a:prstGeom prst="line">
            <a:avLst/>
          </a:prstGeom>
          <a:ln w="5472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7" name="Picture 3" descr="C:\Users\arc_chang\Pictures\Screenshot_2016-09-13-18-38-47-9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1463041"/>
            <a:ext cx="2726032" cy="484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Insert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PHP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圖片 165"/>
          <p:cNvPicPr/>
          <p:nvPr/>
        </p:nvPicPr>
        <p:blipFill>
          <a:blip r:embed="rId2"/>
          <a:srcRect l="25668" t="11058" r="32350" b="23135"/>
          <a:stretch/>
        </p:blipFill>
        <p:spPr>
          <a:xfrm>
            <a:off x="1463400" y="1521000"/>
            <a:ext cx="5392800" cy="475056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5228640" y="11739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insert_man.php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971640" y="532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Android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圖片 168"/>
          <p:cNvPicPr/>
          <p:nvPr/>
        </p:nvPicPr>
        <p:blipFill>
          <a:blip r:embed="rId2"/>
          <a:srcRect l="12528" t="15714" r="42482" b="4247"/>
          <a:stretch/>
        </p:blipFill>
        <p:spPr>
          <a:xfrm>
            <a:off x="1371600" y="914400"/>
            <a:ext cx="5302800" cy="530280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4955760" y="6267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MainActivity.java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rc_chang\Pictures\Screenshot_2016-09-13-14-43-41-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86" y="1446040"/>
            <a:ext cx="2559240" cy="454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CustomShape 1"/>
          <p:cNvSpPr/>
          <p:nvPr/>
        </p:nvSpPr>
        <p:spPr>
          <a:xfrm>
            <a:off x="1043640" y="928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02406" y="3325680"/>
            <a:ext cx="2284200" cy="273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Line 3"/>
          <p:cNvSpPr/>
          <p:nvPr/>
        </p:nvSpPr>
        <p:spPr>
          <a:xfrm>
            <a:off x="3052318" y="3503452"/>
            <a:ext cx="384008" cy="0"/>
          </a:xfrm>
          <a:prstGeom prst="line">
            <a:avLst/>
          </a:prstGeom>
          <a:ln w="5472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2" name="Picture 4" descr="C:\Users\arc_chang\Pictures\Screenshot_2016-09-13-14-43-47-1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326" y="1446041"/>
            <a:ext cx="2559240" cy="454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2"/>
          <p:cNvSpPr/>
          <p:nvPr/>
        </p:nvSpPr>
        <p:spPr>
          <a:xfrm>
            <a:off x="3595270" y="4077072"/>
            <a:ext cx="2284200" cy="273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3"/>
          <p:cNvSpPr/>
          <p:nvPr/>
        </p:nvSpPr>
        <p:spPr>
          <a:xfrm>
            <a:off x="5995566" y="4213692"/>
            <a:ext cx="384008" cy="0"/>
          </a:xfrm>
          <a:prstGeom prst="line">
            <a:avLst/>
          </a:prstGeom>
          <a:ln w="5472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3" name="Picture 5" descr="C:\Users\arc_chang\Pictures\Screenshot_2016-09-13-14-43-52-8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59" y="1446041"/>
            <a:ext cx="2560929" cy="455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Update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PHP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圖片 172"/>
          <p:cNvPicPr/>
          <p:nvPr/>
        </p:nvPicPr>
        <p:blipFill>
          <a:blip r:embed="rId2"/>
          <a:srcRect l="25665" t="11063" r="32350" b="17785"/>
          <a:stretch/>
        </p:blipFill>
        <p:spPr>
          <a:xfrm>
            <a:off x="1407960" y="1518480"/>
            <a:ext cx="4899600" cy="46663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5228640" y="11739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update.php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971640" y="36576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Android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can write a CustomRequest class to handle the request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圖片 176"/>
          <p:cNvPicPr/>
          <p:nvPr/>
        </p:nvPicPr>
        <p:blipFill>
          <a:blip r:embed="rId2"/>
          <a:srcRect l="7526" t="7840" r="34483" b="3219"/>
          <a:stretch/>
        </p:blipFill>
        <p:spPr>
          <a:xfrm>
            <a:off x="1499040" y="1041840"/>
            <a:ext cx="6724080" cy="579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971640" y="96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above pattern, It’s easy to control the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params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Other parts are same as mentioned previously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圖片 178"/>
          <p:cNvPicPr/>
          <p:nvPr/>
        </p:nvPicPr>
        <p:blipFill>
          <a:blip r:embed="rId2"/>
          <a:srcRect l="14933" t="14970" r="40081" b="63711"/>
          <a:stretch/>
        </p:blipFill>
        <p:spPr>
          <a:xfrm>
            <a:off x="1461960" y="1346400"/>
            <a:ext cx="5486040" cy="146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圖片 179"/>
          <p:cNvPicPr/>
          <p:nvPr/>
        </p:nvPicPr>
        <p:blipFill>
          <a:blip r:embed="rId2"/>
          <a:srcRect l="12528" t="10369" r="54485" b="23824"/>
          <a:stretch/>
        </p:blipFill>
        <p:spPr>
          <a:xfrm>
            <a:off x="1554840" y="488160"/>
            <a:ext cx="5028120" cy="563760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6565680" y="5802840"/>
            <a:ext cx="24505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UpdateDeleteData.java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Outline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– Http Request Framework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Read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Insert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Update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Delete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Array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rc_chang\Pictures\Screenshot_2016-09-13-14-44-28-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7" y="1463039"/>
            <a:ext cx="2560006" cy="455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CustomShape 1"/>
          <p:cNvSpPr/>
          <p:nvPr/>
        </p:nvSpPr>
        <p:spPr>
          <a:xfrm>
            <a:off x="1043640" y="928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2267745" y="2636912"/>
            <a:ext cx="576064" cy="273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Line 3"/>
          <p:cNvSpPr/>
          <p:nvPr/>
        </p:nvSpPr>
        <p:spPr>
          <a:xfrm>
            <a:off x="2880180" y="2773532"/>
            <a:ext cx="2339892" cy="0"/>
          </a:xfrm>
          <a:prstGeom prst="line">
            <a:avLst/>
          </a:prstGeom>
          <a:ln w="5472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5" name="Picture 3" descr="C:\Users\arc_chang\Pictures\Screenshot_2016-09-13-17-53-26-9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269" y="1463039"/>
            <a:ext cx="2657805" cy="47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2"/>
          <p:cNvSpPr/>
          <p:nvPr/>
        </p:nvSpPr>
        <p:spPr>
          <a:xfrm>
            <a:off x="6444208" y="2132856"/>
            <a:ext cx="1047362" cy="432048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Delete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圖片 182"/>
          <p:cNvPicPr/>
          <p:nvPr/>
        </p:nvPicPr>
        <p:blipFill>
          <a:blip r:embed="rId2"/>
          <a:srcRect l="25668" t="11063" r="32350" b="23135"/>
          <a:stretch/>
        </p:blipFill>
        <p:spPr>
          <a:xfrm>
            <a:off x="1316520" y="1554480"/>
            <a:ext cx="5356800" cy="4718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5480640" y="12099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delete.php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971640" y="532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圖片 185"/>
          <p:cNvPicPr/>
          <p:nvPr/>
        </p:nvPicPr>
        <p:blipFill>
          <a:blip r:embed="rId2"/>
          <a:srcRect l="14532" t="6806" r="33482" b="7805"/>
          <a:stretch/>
        </p:blipFill>
        <p:spPr>
          <a:xfrm>
            <a:off x="1463040" y="914400"/>
            <a:ext cx="5577120" cy="514800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4771440" y="590760"/>
            <a:ext cx="24505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UpdateDeleteData.java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rc_chang\Pictures\Screenshot_2016-09-13-14-44-28-7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77" y="1463039"/>
            <a:ext cx="2560006" cy="455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CustomShape 1"/>
          <p:cNvSpPr/>
          <p:nvPr/>
        </p:nvSpPr>
        <p:spPr>
          <a:xfrm>
            <a:off x="1043640" y="928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2915816" y="2636912"/>
            <a:ext cx="576064" cy="273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Line 3"/>
          <p:cNvSpPr/>
          <p:nvPr/>
        </p:nvSpPr>
        <p:spPr>
          <a:xfrm>
            <a:off x="3600477" y="2773532"/>
            <a:ext cx="1619595" cy="0"/>
          </a:xfrm>
          <a:prstGeom prst="line">
            <a:avLst/>
          </a:prstGeom>
          <a:ln w="54720">
            <a:solidFill>
              <a:srgbClr val="FF3333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 descr="C:\Users\arc_chang\Pictures\Screenshot_2016-09-13-17-53-33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42" y="1468358"/>
            <a:ext cx="2560006" cy="455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6887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can use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JsonObjectRequest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to upload JSON format data to our database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However,  cause we need to connect the database through POST request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provides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getParams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() method to implement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 the type is String only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Thus, we must change any type of data into “String”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圖片 188"/>
          <p:cNvPicPr/>
          <p:nvPr/>
        </p:nvPicPr>
        <p:blipFill>
          <a:blip r:embed="rId2"/>
          <a:srcRect l="38565" t="30994" r="13494" b="47726"/>
          <a:stretch/>
        </p:blipFill>
        <p:spPr>
          <a:xfrm>
            <a:off x="1370160" y="3088800"/>
            <a:ext cx="6947640" cy="173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Image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Bitmap to String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Compress bitmap first and then change into byte[ ]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Base64 to encode the byte[ ] to String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Bitmap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vice versa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圖片 191"/>
          <p:cNvPicPr/>
          <p:nvPr/>
        </p:nvPicPr>
        <p:blipFill>
          <a:blip r:embed="rId2"/>
          <a:srcRect l="14872" t="30994" r="27254" b="49508"/>
          <a:stretch/>
        </p:blipFill>
        <p:spPr>
          <a:xfrm>
            <a:off x="1463040" y="2172240"/>
            <a:ext cx="7216920" cy="1367280"/>
          </a:xfrm>
          <a:prstGeom prst="rect">
            <a:avLst/>
          </a:prstGeom>
          <a:ln>
            <a:noFill/>
          </a:ln>
        </p:spPr>
      </p:pic>
      <p:pic>
        <p:nvPicPr>
          <p:cNvPr id="210" name="圖片 192"/>
          <p:cNvPicPr/>
          <p:nvPr/>
        </p:nvPicPr>
        <p:blipFill>
          <a:blip r:embed="rId3"/>
          <a:srcRect l="12409" t="34552" r="24611" b="38829"/>
          <a:stretch/>
        </p:blipFill>
        <p:spPr>
          <a:xfrm>
            <a:off x="1463040" y="4344840"/>
            <a:ext cx="7217280" cy="171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Array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圖片 194"/>
          <p:cNvPicPr/>
          <p:nvPr/>
        </p:nvPicPr>
        <p:blipFill>
          <a:blip r:embed="rId2"/>
          <a:srcRect l="15544" t="50561" r="42510" b="24596"/>
          <a:stretch/>
        </p:blipFill>
        <p:spPr>
          <a:xfrm>
            <a:off x="1427040" y="4040280"/>
            <a:ext cx="5482440" cy="182448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array to String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If float[]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mPredictFaceData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= {4.8, 5.2, 0, 6.5};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will get String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ans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= </a:t>
            </a:r>
            <a:r>
              <a:rPr lang="en-US" sz="20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[4.8, 5.2, 0, 6.5]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;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996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array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Split the String first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Then use parse to change type of data one by 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圖片 196"/>
          <p:cNvPicPr/>
          <p:nvPr/>
        </p:nvPicPr>
        <p:blipFill>
          <a:blip r:embed="rId3"/>
          <a:srcRect l="38556" t="36334" r="34514" b="58425"/>
          <a:stretch/>
        </p:blipFill>
        <p:spPr>
          <a:xfrm>
            <a:off x="1425600" y="1626840"/>
            <a:ext cx="3289320" cy="36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1980360" y="4532400"/>
            <a:ext cx="6048024" cy="25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github.com/arcprince1236/Android_Volley_tutorial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圖片 200"/>
          <p:cNvPicPr/>
          <p:nvPr/>
        </p:nvPicPr>
        <p:blipFill>
          <a:blip r:embed="rId3"/>
          <a:stretch/>
        </p:blipFill>
        <p:spPr>
          <a:xfrm>
            <a:off x="1223280" y="2004120"/>
            <a:ext cx="7171920" cy="265608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GO to my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GitHub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and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git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clone the repository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Android_Volley_tutorial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2"/>
              </a:rPr>
              <a:t>https://blog.ccjeng.com/2015/08/Android-Volley.html </a:t>
            </a:r>
            <a:endParaRPr lang="en-US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3"/>
              </a:rPr>
              <a:t>http://in.gururu.tw/2013/09/Volley-HTTP-Library-for-Android.html</a:t>
            </a:r>
            <a:endParaRPr lang="en-US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lang="en-US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4"/>
              </a:rPr>
              <a:t>http://stackoverflow.com/questions/13562429/how-many-ways-to-convert-bitmap-to-string-and-vice-versa</a:t>
            </a:r>
            <a:endParaRPr lang="en-US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lang="en-US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5"/>
              </a:rPr>
              <a:t>http://</a:t>
            </a:r>
            <a:r>
              <a:rPr lang="en-US" sz="2000" u="sng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5"/>
              </a:rPr>
              <a:t>www.ewdna.com/2012/02/javaarray-to-string-string-to</a:t>
            </a:r>
            <a:r>
              <a:rPr lang="en-US" sz="2000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5"/>
              </a:rPr>
              <a:t>-array.html</a:t>
            </a:r>
            <a:endParaRPr lang="en-US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u="sng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6"/>
              </a:rPr>
              <a:t>http://</a:t>
            </a:r>
            <a:r>
              <a:rPr lang="en-US" sz="2000" u="sng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6"/>
              </a:rPr>
              <a:t>code</a:t>
            </a:r>
            <a:r>
              <a:rPr lang="en-US" sz="2000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6"/>
              </a:rPr>
              <a:t>.tutsplus.com/tutorials/an-introduction-to-volley-</a:t>
            </a:r>
            <a:r>
              <a:rPr lang="en-US" sz="20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6"/>
              </a:rPr>
              <a:t>-cms-23800</a:t>
            </a:r>
            <a:endParaRPr lang="en-US" sz="180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/>
          <p:cNvPicPr/>
          <p:nvPr/>
        </p:nvPicPr>
        <p:blipFill>
          <a:blip r:embed="rId3"/>
          <a:srcRect r="50004"/>
          <a:stretch/>
        </p:blipFill>
        <p:spPr>
          <a:xfrm>
            <a:off x="0" y="333360"/>
            <a:ext cx="4565520" cy="611316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5792760" y="3141720"/>
            <a:ext cx="1774800" cy="63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Thanks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Effect">
                      <p:stCondLst>
                        <p:cond delay="indefinite"/>
                      </p:stCondLst>
                      <p:childTnLst>
                        <p:par>
                          <p:cTn id="4" fill="hold" nodeType="withEffect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Android SQLite database, we can handle the table easily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But it can’t share with other applications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So we should use our local or cloud databases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access them,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888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1. Write 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code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GET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or 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POST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method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Change MySQL database’s data into </a:t>
            </a:r>
            <a:r>
              <a:rPr lang="en-US" sz="20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 format</a:t>
            </a:r>
            <a:endParaRPr lang="en-US" sz="1800" b="1" strike="noStrike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圖片 133"/>
          <p:cNvPicPr/>
          <p:nvPr/>
        </p:nvPicPr>
        <p:blipFill>
          <a:blip r:embed="rId2"/>
          <a:stretch/>
        </p:blipFill>
        <p:spPr>
          <a:xfrm>
            <a:off x="2615760" y="3422160"/>
            <a:ext cx="4025880" cy="280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44920" y="56952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6480">
              <a:lnSpc>
                <a:spcPct val="100000"/>
              </a:lnSpc>
              <a:buClr>
                <a:srgbClr val="333333"/>
              </a:buClr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888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2. Use 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 Library to handle the GET or POST request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sngStrike" spc="-1" dirty="0" err="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HttpClient</a:t>
            </a:r>
            <a:endParaRPr lang="en-US" sz="1800" b="1" strike="sngStrike" spc="-1" dirty="0">
              <a:solidFill>
                <a:srgbClr val="7030A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Was removed at Android 6.0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2"/>
              </a:rPr>
              <a:t>https://developer.android.com/about/versions/marshmallow/android-6.0-changes.html#behavior-apache-http-client </a:t>
            </a:r>
            <a:endParaRPr lang="en-US" sz="1400" b="0" strike="noStrike" spc="-1" dirty="0" smtClean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  <a:ea typeface="標楷體"/>
            </a:endParaRPr>
          </a:p>
          <a:p>
            <a:pPr marL="1082880" lvl="5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1400" b="0" strike="noStrike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 err="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HttpURLConnection</a:t>
            </a:r>
            <a:endParaRPr lang="en-US" sz="1800" b="1" strike="noStrike" spc="-1" dirty="0">
              <a:solidFill>
                <a:srgbClr val="7030A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Has some bugs before Android 2.2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Can’t be used in Main </a:t>
            </a: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Thread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0" lvl="4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lang="en-US" sz="1800" b="1" strike="noStrike" spc="-1" dirty="0">
              <a:solidFill>
                <a:srgbClr val="7030A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Bad in large data </a:t>
            </a: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transmission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5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Easy to use!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圖片 135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716016" y="4365104"/>
            <a:ext cx="3672408" cy="180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At Google I/O 2013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i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Volley: </a:t>
            </a:r>
            <a:r>
              <a:rPr lang="en-US" sz="2000" i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Easy</a:t>
            </a:r>
            <a:r>
              <a:rPr lang="en-US" sz="2000" i="1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, Fast </a:t>
            </a:r>
            <a:r>
              <a:rPr lang="en-US" sz="2000" i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Networking for Android </a:t>
            </a:r>
            <a:endParaRPr lang="en-US" sz="2000" i="1" strike="noStrike" spc="-1" dirty="0" smtClean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parajita" panose="020B0604020202020204" pitchFamily="34" charset="0"/>
              <a:ea typeface="標楷體"/>
              <a:cs typeface="Aparajita" panose="020B0604020202020204" pitchFamily="34" charset="0"/>
            </a:endParaRPr>
          </a:p>
          <a:p>
            <a:pPr marL="218880" lvl="1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180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Developer </a:t>
            </a: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Ficus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Kirkpatrick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i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Volley, a library that makes it really easy to build super-fast networked applications for Android</a:t>
            </a:r>
            <a:endParaRPr lang="en-US" sz="1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圖片 138"/>
          <p:cNvPicPr/>
          <p:nvPr/>
        </p:nvPicPr>
        <p:blipFill>
          <a:blip r:embed="rId2"/>
          <a:stretch/>
        </p:blipFill>
        <p:spPr>
          <a:xfrm>
            <a:off x="2161800" y="3096360"/>
            <a:ext cx="5059080" cy="284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圖片 139"/>
          <p:cNvPicPr/>
          <p:nvPr/>
        </p:nvPicPr>
        <p:blipFill>
          <a:blip r:embed="rId2"/>
          <a:stretch/>
        </p:blipFill>
        <p:spPr>
          <a:xfrm>
            <a:off x="1371600" y="1554480"/>
            <a:ext cx="6419520" cy="4381920"/>
          </a:xfrm>
          <a:prstGeom prst="rect">
            <a:avLst/>
          </a:prstGeom>
          <a:ln>
            <a:noFill/>
          </a:ln>
        </p:spPr>
      </p:pic>
      <p:sp>
        <p:nvSpPr>
          <p:cNvPr id="141" name="CustomShape 1">
            <a:hlinkClick r:id="rId3"/>
          </p:cNvPr>
          <p:cNvSpPr/>
          <p:nvPr/>
        </p:nvSpPr>
        <p:spPr>
          <a:xfrm>
            <a:off x="734368" y="5978880"/>
            <a:ext cx="7942088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From：</a:t>
            </a:r>
            <a:r>
              <a:rPr lang="en-US" altLang="zh-TW" u="sng" spc="-1" dirty="0" err="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http</a:t>
            </a:r>
            <a:r>
              <a:rPr lang="en-US" altLang="zh-TW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hlinkClick r:id="rId3"/>
              </a:rPr>
              <a:t>://code.tutsplus.com/tutorials/an-introduction-to-volley--cms-23800</a:t>
            </a:r>
            <a:endParaRPr lang="en-US" altLang="zh-TW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1043608" y="836712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Framework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To 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see more details, click the link below the image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Gradle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compile 'com.mcxiaoke.volley:library:1.0.19'</a:t>
            </a:r>
            <a:endParaRPr lang="en-US" sz="1800" b="1" strike="noStrike" spc="-1" dirty="0">
              <a:solidFill>
                <a:schemeClr val="accent2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432000" lvl="1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AndroidManifest.xml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&lt;uses-permission </a:t>
            </a:r>
            <a:r>
              <a:rPr lang="en-US" sz="2000" b="1" strike="noStrike" spc="-1" dirty="0" err="1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android:name</a:t>
            </a:r>
            <a:r>
              <a:rPr lang="en-US" sz="2000" b="1" strike="noStrike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="</a:t>
            </a:r>
            <a:r>
              <a:rPr lang="en-US" sz="2000" b="1" strike="noStrike" spc="-1" dirty="0" err="1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android.permission.CHANGE_NETWORK_STATE</a:t>
            </a:r>
            <a:r>
              <a:rPr lang="en-US" sz="2000" b="1" strike="noStrike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" /&gt;</a:t>
            </a:r>
            <a:endParaRPr lang="en-US" sz="1800" b="1" strike="noStrike" spc="-1" dirty="0">
              <a:solidFill>
                <a:schemeClr val="accent2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432000" lvl="1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&lt;uses-permission </a:t>
            </a:r>
            <a:r>
              <a:rPr lang="en-US" sz="2000" b="1" strike="noStrike" spc="-1" dirty="0" err="1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android:name</a:t>
            </a:r>
            <a:r>
              <a:rPr lang="en-US" sz="2000" b="1" strike="noStrike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="</a:t>
            </a:r>
            <a:r>
              <a:rPr lang="en-US" sz="2000" b="1" strike="noStrike" spc="-1" dirty="0" err="1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android.permission.INTERNET</a:t>
            </a:r>
            <a:r>
              <a:rPr lang="en-US" sz="2000" b="1" strike="noStrike" spc="-1" dirty="0">
                <a:solidFill>
                  <a:schemeClr val="accent2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Aparajita" panose="020B0604020202020204" pitchFamily="34" charset="0"/>
                <a:ea typeface="標楷體"/>
                <a:cs typeface="Aparajita" panose="020B0604020202020204" pitchFamily="34" charset="0"/>
              </a:rPr>
              <a:t>" /&gt;</a:t>
            </a:r>
            <a:endParaRPr lang="en-US" sz="1800" b="1" strike="noStrike" spc="-1" dirty="0">
              <a:solidFill>
                <a:schemeClr val="accent2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432000" lvl="1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Add an Application class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make all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activities used the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global variables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圖片 145"/>
          <p:cNvPicPr/>
          <p:nvPr/>
        </p:nvPicPr>
        <p:blipFill>
          <a:blip r:embed="rId2"/>
          <a:srcRect l="27846" t="34532" r="26479" b="15664"/>
          <a:stretch/>
        </p:blipFill>
        <p:spPr>
          <a:xfrm>
            <a:off x="4644008" y="3645024"/>
            <a:ext cx="3930120" cy="240768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4957816" y="3789040"/>
            <a:ext cx="1918440" cy="18108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圖片 147"/>
          <p:cNvPicPr/>
          <p:nvPr/>
        </p:nvPicPr>
        <p:blipFill>
          <a:blip r:embed="rId2"/>
          <a:srcRect l="7711" t="7840" r="46898" b="8553"/>
          <a:stretch/>
        </p:blipFill>
        <p:spPr>
          <a:xfrm>
            <a:off x="3973320" y="1097280"/>
            <a:ext cx="5121720" cy="530172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7148880" y="80820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MyApplication.java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27584" y="112968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Step to use </a:t>
            </a: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80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1. New 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 </a:t>
            </a:r>
            <a:r>
              <a:rPr lang="en-US" sz="2000" strike="noStrike" spc="-1" dirty="0" err="1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RequestQueue</a:t>
            </a:r>
            <a:endParaRPr lang="en-US" sz="1800" strike="noStrike" spc="-1" dirty="0">
              <a:solidFill>
                <a:srgbClr val="7030A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80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2. New 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 request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JSONObject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lang="en-US" sz="1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80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3. Add 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request to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80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000" b="0" strike="noStrike" spc="-1" dirty="0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   </a:t>
            </a:r>
            <a:r>
              <a:rPr lang="en-US" sz="2000" b="0" strike="noStrike" spc="-1" dirty="0" err="1" smtClean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RequestQueue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圖片 150"/>
          <p:cNvPicPr/>
          <p:nvPr/>
        </p:nvPicPr>
        <p:blipFill>
          <a:blip r:embed="rId3"/>
          <a:srcRect l="13436" t="44867" r="53365" b="48041"/>
          <a:stretch/>
        </p:blipFill>
        <p:spPr>
          <a:xfrm>
            <a:off x="182880" y="3789040"/>
            <a:ext cx="3697200" cy="44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986400" y="1005840"/>
            <a:ext cx="7689240" cy="519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functions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mysqli_connect</a:t>
            </a:r>
            <a:r>
              <a:rPr lang="en-US" sz="2000" b="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( )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: open a new connection to the MySQL server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mysqli_query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( ): performs a query on the database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mysqli_num_rows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( ): gets the number of rows in a result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mysqli_fetch_array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( ): fetch a result row as an associative, a numeric array, or both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mysqli_affected_rows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( ): gets the number of affected rows in a previous MySQL operation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json_encode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( ): returns the JSON representation of a value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isset</a:t>
            </a: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( ): determine if a variable is set and is not NULL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empty( ): determine whether a variable is empty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800" lvl="1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Steps to write PHP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Connect → Query → Handle return values </a:t>
            </a:r>
            <a:endParaRPr lang="en-US" sz="2000" b="1" strike="noStrike" spc="-1" dirty="0" smtClean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  <a:ea typeface="標楷體"/>
            </a:endParaRPr>
          </a:p>
          <a:p>
            <a:pPr marL="217440" lvl="1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0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lang="en-US" sz="20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 </a:t>
            </a:r>
            <a:r>
              <a:rPr lang="en-US" sz="2000" b="1" strike="noStrike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→ </a:t>
            </a:r>
            <a:r>
              <a:rPr lang="en-US" sz="20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 encode </a:t>
            </a:r>
            <a:endParaRPr lang="en-US" sz="1800" b="1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7440" lvl="1">
              <a:lnSpc>
                <a:spcPct val="100000"/>
              </a:lnSpc>
              <a:buClr>
                <a:srgbClr val="000000"/>
              </a:buClr>
              <a:buSzPct val="45000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strategy</Template>
  <TotalTime>33296</TotalTime>
  <Words>603</Words>
  <Application>Microsoft Office PowerPoint</Application>
  <PresentationFormat>如螢幕大小 (4:3)</PresentationFormat>
  <Paragraphs>161</Paragraphs>
  <Slides>29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3</vt:i4>
      </vt:variant>
      <vt:variant>
        <vt:lpstr>投影片標題</vt:lpstr>
      </vt:variant>
      <vt:variant>
        <vt:i4>29</vt:i4>
      </vt:variant>
    </vt:vector>
  </HeadingPairs>
  <TitlesOfParts>
    <vt:vector size="32" baseType="lpstr">
      <vt:lpstr>Office Theme</vt:lpstr>
      <vt:lpstr>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Pegatron Corp.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Storage Access Framework</dc:title>
  <dc:subject/>
  <dc:creator>MingChung Wu(吳銘宗_Pegatron)</dc:creator>
  <dc:description/>
  <cp:lastModifiedBy>Arc Chang(張克齊_Pegatron)</cp:lastModifiedBy>
  <cp:revision>1292</cp:revision>
  <dcterms:created xsi:type="dcterms:W3CDTF">2008-12-02T05:51:46Z</dcterms:created>
  <dcterms:modified xsi:type="dcterms:W3CDTF">2016-09-13T10:51:05Z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Pegatron Corp.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如螢幕大小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